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4" r:id="rId5"/>
    <p:sldId id="314" r:id="rId6"/>
    <p:sldId id="268" r:id="rId7"/>
    <p:sldId id="266" r:id="rId8"/>
    <p:sldId id="269" r:id="rId9"/>
    <p:sldId id="301" r:id="rId10"/>
    <p:sldId id="298" r:id="rId11"/>
    <p:sldId id="315" r:id="rId12"/>
    <p:sldId id="299" r:id="rId13"/>
    <p:sldId id="297" r:id="rId14"/>
    <p:sldId id="289" r:id="rId15"/>
    <p:sldId id="288" r:id="rId16"/>
    <p:sldId id="302" r:id="rId17"/>
    <p:sldId id="305" r:id="rId18"/>
    <p:sldId id="304" r:id="rId19"/>
    <p:sldId id="303" r:id="rId20"/>
    <p:sldId id="306" r:id="rId21"/>
    <p:sldId id="308" r:id="rId22"/>
    <p:sldId id="307" r:id="rId23"/>
    <p:sldId id="309" r:id="rId24"/>
    <p:sldId id="310" r:id="rId25"/>
    <p:sldId id="312" r:id="rId26"/>
    <p:sldId id="295" r:id="rId27"/>
    <p:sldId id="313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  <a:srgbClr val="FFF647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9" autoAdjust="0"/>
    <p:restoredTop sz="94343" autoAdjust="0"/>
  </p:normalViewPr>
  <p:slideViewPr>
    <p:cSldViewPr snapToGrid="0">
      <p:cViewPr varScale="1">
        <p:scale>
          <a:sx n="69" d="100"/>
          <a:sy n="69" d="100"/>
        </p:scale>
        <p:origin x="642" y="-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76FBD2-C3D0-4A24-937C-D91309912187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B674968F-1FBD-4638-A305-C790F459EC6A}" type="pres">
      <dgm:prSet presAssocID="{F676FBD2-C3D0-4A24-937C-D91309912187}" presName="diagram" presStyleCnt="0">
        <dgm:presLayoutVars>
          <dgm:dir/>
          <dgm:resizeHandles val="exact"/>
        </dgm:presLayoutVars>
      </dgm:prSet>
      <dgm:spPr/>
    </dgm:pt>
  </dgm:ptLst>
  <dgm:cxnLst>
    <dgm:cxn modelId="{51DEDD5E-947B-450E-8D0C-0807D2C2AFED}" type="presOf" srcId="{F676FBD2-C3D0-4A24-937C-D91309912187}" destId="{B674968F-1FBD-4638-A305-C790F459EC6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BA110-9A6D-4EA6-B664-76337A0CB5D7}" type="doc">
      <dgm:prSet loTypeId="urn:microsoft.com/office/officeart/2005/8/layout/process2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98ACA2A-364A-4ACD-918A-B3FEA971356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ACQUISITION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2009EB-7092-4EA9-A864-94515E430975}" type="parTrans" cxnId="{C2A3DB42-22AD-4639-B0EB-63C9CAB9AD72}">
      <dgm:prSet/>
      <dgm:spPr/>
      <dgm:t>
        <a:bodyPr/>
        <a:lstStyle/>
        <a:p>
          <a:endParaRPr lang="en-US"/>
        </a:p>
      </dgm:t>
    </dgm:pt>
    <dgm:pt modelId="{7DFF4880-0325-4886-977C-C24E2FC1E18B}" type="sibTrans" cxnId="{C2A3DB42-22AD-4639-B0EB-63C9CAB9AD72}">
      <dgm:prSet/>
      <dgm:spPr/>
      <dgm:t>
        <a:bodyPr/>
        <a:lstStyle/>
        <a:p>
          <a:endParaRPr lang="en-US"/>
        </a:p>
      </dgm:t>
    </dgm:pt>
    <dgm:pt modelId="{ECFF3C92-9C15-4DBB-AEA8-8A83D775D15C}">
      <dgm:prSet phldrT="[Text]" custT="1"/>
      <dgm:spPr>
        <a:noFill/>
        <a:effectLst/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EXPIREMENTS ON STANDARD DATASET OF 10 CLASS VEHICLES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EEA985-73A6-4C3D-B2B4-31F0CA1501D5}" type="parTrans" cxnId="{716B2F9B-E699-48E4-8F5C-2E99E76ED7C9}">
      <dgm:prSet/>
      <dgm:spPr/>
      <dgm:t>
        <a:bodyPr/>
        <a:lstStyle/>
        <a:p>
          <a:endParaRPr lang="en-US"/>
        </a:p>
      </dgm:t>
    </dgm:pt>
    <dgm:pt modelId="{0713B0C0-2507-4BEB-940C-5FA698395141}" type="sibTrans" cxnId="{716B2F9B-E699-48E4-8F5C-2E99E76ED7C9}">
      <dgm:prSet/>
      <dgm:spPr/>
      <dgm:t>
        <a:bodyPr/>
        <a:lstStyle/>
        <a:p>
          <a:endParaRPr lang="en-US" dirty="0"/>
        </a:p>
      </dgm:t>
    </dgm:pt>
    <dgm:pt modelId="{A1D0F97E-673C-42F4-B440-5BA226EFBE6C}">
      <dgm:prSet phldrT="[Text]" custT="1"/>
      <dgm:spPr>
        <a:noFill/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AUGMENTATION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89014B-9B57-4536-8C69-D8FE924F0602}" type="parTrans" cxnId="{16630747-7207-4675-BCA6-34AABEA43175}">
      <dgm:prSet/>
      <dgm:spPr/>
      <dgm:t>
        <a:bodyPr/>
        <a:lstStyle/>
        <a:p>
          <a:endParaRPr lang="en-US"/>
        </a:p>
      </dgm:t>
    </dgm:pt>
    <dgm:pt modelId="{02084149-35F4-43AF-8AA0-02AD214EFD09}" type="sibTrans" cxnId="{16630747-7207-4675-BCA6-34AABEA43175}">
      <dgm:prSet/>
      <dgm:spPr/>
      <dgm:t>
        <a:bodyPr/>
        <a:lstStyle/>
        <a:p>
          <a:endParaRPr lang="en-US"/>
        </a:p>
      </dgm:t>
    </dgm:pt>
    <dgm:pt modelId="{05CFF70D-8C0B-4BF3-A1A9-516B30215FA1}">
      <dgm:prSet phldrT="[Text]" custT="1"/>
      <dgm:spPr>
        <a:noFill/>
        <a:effectLst/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RESULTS OF MODEL COMPARED WITH ALGO OF OPTICAL IMAGE CLASSIFICATION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A6E33C-1AE7-47EB-AABD-5AABE7F26F52}" type="parTrans" cxnId="{35A618AC-2343-41A0-9AF9-686D9FCEBDB6}">
      <dgm:prSet/>
      <dgm:spPr/>
      <dgm:t>
        <a:bodyPr/>
        <a:lstStyle/>
        <a:p>
          <a:endParaRPr lang="en-US"/>
        </a:p>
      </dgm:t>
    </dgm:pt>
    <dgm:pt modelId="{F26D9ECD-97E9-425A-8EEA-63EC4562C53B}" type="sibTrans" cxnId="{35A618AC-2343-41A0-9AF9-686D9FCEBDB6}">
      <dgm:prSet/>
      <dgm:spPr/>
      <dgm:t>
        <a:bodyPr/>
        <a:lstStyle/>
        <a:p>
          <a:endParaRPr lang="en-US"/>
        </a:p>
      </dgm:t>
    </dgm:pt>
    <dgm:pt modelId="{8D27E409-F0FF-4C2D-A3D9-62024B6800EB}">
      <dgm:prSet phldrT="[Text]" custT="1"/>
      <dgm:spPr>
        <a:noFill/>
        <a:effectLst/>
      </dgm:spPr>
      <dgm:t>
        <a:bodyPr/>
        <a:lstStyle/>
        <a:p>
          <a:r>
            <a: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UMBRELLA METHOD USED TO CLASSIFY 8 VARIANTS</a:t>
          </a:r>
          <a:endParaRPr lang="en-US" sz="20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9DA001-F9D4-4FCA-88AC-1965C049C8FA}" type="parTrans" cxnId="{378D85D2-EA13-4E22-B474-1893914A0C7F}">
      <dgm:prSet/>
      <dgm:spPr/>
      <dgm:t>
        <a:bodyPr/>
        <a:lstStyle/>
        <a:p>
          <a:endParaRPr lang="en-US"/>
        </a:p>
      </dgm:t>
    </dgm:pt>
    <dgm:pt modelId="{7F3BE631-A107-49C4-9F23-4D75DDC4BD3C}" type="sibTrans" cxnId="{378D85D2-EA13-4E22-B474-1893914A0C7F}">
      <dgm:prSet/>
      <dgm:spPr/>
      <dgm:t>
        <a:bodyPr/>
        <a:lstStyle/>
        <a:p>
          <a:endParaRPr lang="en-US"/>
        </a:p>
      </dgm:t>
    </dgm:pt>
    <dgm:pt modelId="{EA2B3D8D-4F55-4ECF-9527-0D9476EF43EC}" type="pres">
      <dgm:prSet presAssocID="{B27BA110-9A6D-4EA6-B664-76337A0CB5D7}" presName="linearFlow" presStyleCnt="0">
        <dgm:presLayoutVars>
          <dgm:resizeHandles val="exact"/>
        </dgm:presLayoutVars>
      </dgm:prSet>
      <dgm:spPr/>
    </dgm:pt>
    <dgm:pt modelId="{5320FA53-7368-4C29-9C7B-0D0909740CB1}" type="pres">
      <dgm:prSet presAssocID="{398ACA2A-364A-4ACD-918A-B3FEA971356A}" presName="node" presStyleLbl="node1" presStyleIdx="0" presStyleCnt="5" custScaleX="1682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78D3A4-8DE8-49FC-B6F7-576F9B3C291D}" type="pres">
      <dgm:prSet presAssocID="{7DFF4880-0325-4886-977C-C24E2FC1E18B}" presName="sibTrans" presStyleLbl="sibTrans2D1" presStyleIdx="0" presStyleCnt="4"/>
      <dgm:spPr/>
    </dgm:pt>
    <dgm:pt modelId="{340F42CC-EC75-44EB-B00C-DF6B9B9BD915}" type="pres">
      <dgm:prSet presAssocID="{7DFF4880-0325-4886-977C-C24E2FC1E18B}" presName="connectorText" presStyleLbl="sibTrans2D1" presStyleIdx="0" presStyleCnt="4"/>
      <dgm:spPr/>
    </dgm:pt>
    <dgm:pt modelId="{835D4A79-B9E2-44BE-BA56-51C1EF28D750}" type="pres">
      <dgm:prSet presAssocID="{ECFF3C92-9C15-4DBB-AEA8-8A83D775D15C}" presName="node" presStyleLbl="node1" presStyleIdx="1" presStyleCnt="5" custScaleX="1662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AB8F46-221C-492B-ACBA-72799574CBA0}" type="pres">
      <dgm:prSet presAssocID="{0713B0C0-2507-4BEB-940C-5FA698395141}" presName="sibTrans" presStyleLbl="sibTrans2D1" presStyleIdx="1" presStyleCnt="4"/>
      <dgm:spPr/>
    </dgm:pt>
    <dgm:pt modelId="{AF55B849-91FD-4BC1-B6B7-62E557B18E7A}" type="pres">
      <dgm:prSet presAssocID="{0713B0C0-2507-4BEB-940C-5FA698395141}" presName="connectorText" presStyleLbl="sibTrans2D1" presStyleIdx="1" presStyleCnt="4"/>
      <dgm:spPr/>
    </dgm:pt>
    <dgm:pt modelId="{53741E89-DDF0-4F05-B722-8868242E00C9}" type="pres">
      <dgm:prSet presAssocID="{A1D0F97E-673C-42F4-B440-5BA226EFBE6C}" presName="node" presStyleLbl="node1" presStyleIdx="2" presStyleCnt="5" custScaleX="1662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482AF-728D-4CEF-AF4A-DBC9E8CA83A2}" type="pres">
      <dgm:prSet presAssocID="{02084149-35F4-43AF-8AA0-02AD214EFD09}" presName="sibTrans" presStyleLbl="sibTrans2D1" presStyleIdx="2" presStyleCnt="4"/>
      <dgm:spPr/>
    </dgm:pt>
    <dgm:pt modelId="{C8D8E6BB-680F-405B-A4F3-847AF5DB1927}" type="pres">
      <dgm:prSet presAssocID="{02084149-35F4-43AF-8AA0-02AD214EFD09}" presName="connectorText" presStyleLbl="sibTrans2D1" presStyleIdx="2" presStyleCnt="4"/>
      <dgm:spPr/>
    </dgm:pt>
    <dgm:pt modelId="{F0C27AF9-F4FA-49D9-BF21-138DE108478B}" type="pres">
      <dgm:prSet presAssocID="{05CFF70D-8C0B-4BF3-A1A9-516B30215FA1}" presName="node" presStyleLbl="node1" presStyleIdx="3" presStyleCnt="5" custScaleX="1662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B24F8-0D07-4324-A705-36C939C0EF7D}" type="pres">
      <dgm:prSet presAssocID="{F26D9ECD-97E9-425A-8EEA-63EC4562C53B}" presName="sibTrans" presStyleLbl="sibTrans2D1" presStyleIdx="3" presStyleCnt="4"/>
      <dgm:spPr/>
    </dgm:pt>
    <dgm:pt modelId="{9CB625D5-0BAE-495B-A6F4-B2AF576AEDC3}" type="pres">
      <dgm:prSet presAssocID="{F26D9ECD-97E9-425A-8EEA-63EC4562C53B}" presName="connectorText" presStyleLbl="sibTrans2D1" presStyleIdx="3" presStyleCnt="4"/>
      <dgm:spPr/>
    </dgm:pt>
    <dgm:pt modelId="{AB4B72C2-613B-4EAC-8DAC-6B00433B0178}" type="pres">
      <dgm:prSet presAssocID="{8D27E409-F0FF-4C2D-A3D9-62024B6800EB}" presName="node" presStyleLbl="node1" presStyleIdx="4" presStyleCnt="5" custScaleX="173221">
        <dgm:presLayoutVars>
          <dgm:bulletEnabled val="1"/>
        </dgm:presLayoutVars>
      </dgm:prSet>
      <dgm:spPr/>
    </dgm:pt>
  </dgm:ptLst>
  <dgm:cxnLst>
    <dgm:cxn modelId="{55DAB4FE-F033-41D0-8B21-5FFBA0805656}" type="presOf" srcId="{05CFF70D-8C0B-4BF3-A1A9-516B30215FA1}" destId="{F0C27AF9-F4FA-49D9-BF21-138DE108478B}" srcOrd="0" destOrd="0" presId="urn:microsoft.com/office/officeart/2005/8/layout/process2"/>
    <dgm:cxn modelId="{C0EF92E6-F047-49CF-8068-3A8544422FF1}" type="presOf" srcId="{B27BA110-9A6D-4EA6-B664-76337A0CB5D7}" destId="{EA2B3D8D-4F55-4ECF-9527-0D9476EF43EC}" srcOrd="0" destOrd="0" presId="urn:microsoft.com/office/officeart/2005/8/layout/process2"/>
    <dgm:cxn modelId="{1035D32C-E68A-445A-836F-8F9FC3FA7915}" type="presOf" srcId="{7DFF4880-0325-4886-977C-C24E2FC1E18B}" destId="{340F42CC-EC75-44EB-B00C-DF6B9B9BD915}" srcOrd="1" destOrd="0" presId="urn:microsoft.com/office/officeart/2005/8/layout/process2"/>
    <dgm:cxn modelId="{716B2F9B-E699-48E4-8F5C-2E99E76ED7C9}" srcId="{B27BA110-9A6D-4EA6-B664-76337A0CB5D7}" destId="{ECFF3C92-9C15-4DBB-AEA8-8A83D775D15C}" srcOrd="1" destOrd="0" parTransId="{61EEA985-73A6-4C3D-B2B4-31F0CA1501D5}" sibTransId="{0713B0C0-2507-4BEB-940C-5FA698395141}"/>
    <dgm:cxn modelId="{4F82CEEE-4B42-4E30-9716-A61E95CF8C13}" type="presOf" srcId="{02084149-35F4-43AF-8AA0-02AD214EFD09}" destId="{8B7482AF-728D-4CEF-AF4A-DBC9E8CA83A2}" srcOrd="0" destOrd="0" presId="urn:microsoft.com/office/officeart/2005/8/layout/process2"/>
    <dgm:cxn modelId="{C2A3DB42-22AD-4639-B0EB-63C9CAB9AD72}" srcId="{B27BA110-9A6D-4EA6-B664-76337A0CB5D7}" destId="{398ACA2A-364A-4ACD-918A-B3FEA971356A}" srcOrd="0" destOrd="0" parTransId="{B22009EB-7092-4EA9-A864-94515E430975}" sibTransId="{7DFF4880-0325-4886-977C-C24E2FC1E18B}"/>
    <dgm:cxn modelId="{16630747-7207-4675-BCA6-34AABEA43175}" srcId="{B27BA110-9A6D-4EA6-B664-76337A0CB5D7}" destId="{A1D0F97E-673C-42F4-B440-5BA226EFBE6C}" srcOrd="2" destOrd="0" parTransId="{7089014B-9B57-4536-8C69-D8FE924F0602}" sibTransId="{02084149-35F4-43AF-8AA0-02AD214EFD09}"/>
    <dgm:cxn modelId="{091ECB77-A23E-4094-AC39-ABE96C7208E9}" type="presOf" srcId="{ECFF3C92-9C15-4DBB-AEA8-8A83D775D15C}" destId="{835D4A79-B9E2-44BE-BA56-51C1EF28D750}" srcOrd="0" destOrd="0" presId="urn:microsoft.com/office/officeart/2005/8/layout/process2"/>
    <dgm:cxn modelId="{35A618AC-2343-41A0-9AF9-686D9FCEBDB6}" srcId="{B27BA110-9A6D-4EA6-B664-76337A0CB5D7}" destId="{05CFF70D-8C0B-4BF3-A1A9-516B30215FA1}" srcOrd="3" destOrd="0" parTransId="{B6A6E33C-1AE7-47EB-AABD-5AABE7F26F52}" sibTransId="{F26D9ECD-97E9-425A-8EEA-63EC4562C53B}"/>
    <dgm:cxn modelId="{20A3F3C6-BBC4-4BAE-AC40-15348A7137B0}" type="presOf" srcId="{0713B0C0-2507-4BEB-940C-5FA698395141}" destId="{AF55B849-91FD-4BC1-B6B7-62E557B18E7A}" srcOrd="1" destOrd="0" presId="urn:microsoft.com/office/officeart/2005/8/layout/process2"/>
    <dgm:cxn modelId="{54FA3918-603B-42AE-9555-C781328D1CD6}" type="presOf" srcId="{02084149-35F4-43AF-8AA0-02AD214EFD09}" destId="{C8D8E6BB-680F-405B-A4F3-847AF5DB1927}" srcOrd="1" destOrd="0" presId="urn:microsoft.com/office/officeart/2005/8/layout/process2"/>
    <dgm:cxn modelId="{378D85D2-EA13-4E22-B474-1893914A0C7F}" srcId="{B27BA110-9A6D-4EA6-B664-76337A0CB5D7}" destId="{8D27E409-F0FF-4C2D-A3D9-62024B6800EB}" srcOrd="4" destOrd="0" parTransId="{5B9DA001-F9D4-4FCA-88AC-1965C049C8FA}" sibTransId="{7F3BE631-A107-49C4-9F23-4D75DDC4BD3C}"/>
    <dgm:cxn modelId="{5C74D14D-9C0D-4954-BD61-C1B629A82CA4}" type="presOf" srcId="{7DFF4880-0325-4886-977C-C24E2FC1E18B}" destId="{E678D3A4-8DE8-49FC-B6F7-576F9B3C291D}" srcOrd="0" destOrd="0" presId="urn:microsoft.com/office/officeart/2005/8/layout/process2"/>
    <dgm:cxn modelId="{1D32F09E-41F1-401E-8270-5267245979EE}" type="presOf" srcId="{0713B0C0-2507-4BEB-940C-5FA698395141}" destId="{C3AB8F46-221C-492B-ACBA-72799574CBA0}" srcOrd="0" destOrd="0" presId="urn:microsoft.com/office/officeart/2005/8/layout/process2"/>
    <dgm:cxn modelId="{8017A256-9C0A-40F8-8D2F-C63C5BA096E4}" type="presOf" srcId="{398ACA2A-364A-4ACD-918A-B3FEA971356A}" destId="{5320FA53-7368-4C29-9C7B-0D0909740CB1}" srcOrd="0" destOrd="0" presId="urn:microsoft.com/office/officeart/2005/8/layout/process2"/>
    <dgm:cxn modelId="{9D8E0B39-10A6-4DB8-8A7A-F26FF20BA9F4}" type="presOf" srcId="{A1D0F97E-673C-42F4-B440-5BA226EFBE6C}" destId="{53741E89-DDF0-4F05-B722-8868242E00C9}" srcOrd="0" destOrd="0" presId="urn:microsoft.com/office/officeart/2005/8/layout/process2"/>
    <dgm:cxn modelId="{E71158BB-0F74-4806-BD0A-BD0872782CA9}" type="presOf" srcId="{F26D9ECD-97E9-425A-8EEA-63EC4562C53B}" destId="{48AB24F8-0D07-4324-A705-36C939C0EF7D}" srcOrd="0" destOrd="0" presId="urn:microsoft.com/office/officeart/2005/8/layout/process2"/>
    <dgm:cxn modelId="{E296B511-4111-4CA7-A632-F8BAC012AB3F}" type="presOf" srcId="{8D27E409-F0FF-4C2D-A3D9-62024B6800EB}" destId="{AB4B72C2-613B-4EAC-8DAC-6B00433B0178}" srcOrd="0" destOrd="0" presId="urn:microsoft.com/office/officeart/2005/8/layout/process2"/>
    <dgm:cxn modelId="{9B1D1F6C-5E7B-45F3-B854-290B22E018FC}" type="presOf" srcId="{F26D9ECD-97E9-425A-8EEA-63EC4562C53B}" destId="{9CB625D5-0BAE-495B-A6F4-B2AF576AEDC3}" srcOrd="1" destOrd="0" presId="urn:microsoft.com/office/officeart/2005/8/layout/process2"/>
    <dgm:cxn modelId="{4EE5A2B8-01C3-4B94-8633-BB57B7BA30A8}" type="presParOf" srcId="{EA2B3D8D-4F55-4ECF-9527-0D9476EF43EC}" destId="{5320FA53-7368-4C29-9C7B-0D0909740CB1}" srcOrd="0" destOrd="0" presId="urn:microsoft.com/office/officeart/2005/8/layout/process2"/>
    <dgm:cxn modelId="{1AF2D169-FED4-4F17-9FB5-E0EC399EFC59}" type="presParOf" srcId="{EA2B3D8D-4F55-4ECF-9527-0D9476EF43EC}" destId="{E678D3A4-8DE8-49FC-B6F7-576F9B3C291D}" srcOrd="1" destOrd="0" presId="urn:microsoft.com/office/officeart/2005/8/layout/process2"/>
    <dgm:cxn modelId="{19CC0FE9-AB22-4996-8076-C32DAEAE74B4}" type="presParOf" srcId="{E678D3A4-8DE8-49FC-B6F7-576F9B3C291D}" destId="{340F42CC-EC75-44EB-B00C-DF6B9B9BD915}" srcOrd="0" destOrd="0" presId="urn:microsoft.com/office/officeart/2005/8/layout/process2"/>
    <dgm:cxn modelId="{69EAC5BE-B920-427A-889C-52EF5AAD2D59}" type="presParOf" srcId="{EA2B3D8D-4F55-4ECF-9527-0D9476EF43EC}" destId="{835D4A79-B9E2-44BE-BA56-51C1EF28D750}" srcOrd="2" destOrd="0" presId="urn:microsoft.com/office/officeart/2005/8/layout/process2"/>
    <dgm:cxn modelId="{1CC3F3DB-F0CA-4B9A-AB37-DC6DCEA1F93B}" type="presParOf" srcId="{EA2B3D8D-4F55-4ECF-9527-0D9476EF43EC}" destId="{C3AB8F46-221C-492B-ACBA-72799574CBA0}" srcOrd="3" destOrd="0" presId="urn:microsoft.com/office/officeart/2005/8/layout/process2"/>
    <dgm:cxn modelId="{90183B5E-81DA-4B98-8263-BCC05434DE3C}" type="presParOf" srcId="{C3AB8F46-221C-492B-ACBA-72799574CBA0}" destId="{AF55B849-91FD-4BC1-B6B7-62E557B18E7A}" srcOrd="0" destOrd="0" presId="urn:microsoft.com/office/officeart/2005/8/layout/process2"/>
    <dgm:cxn modelId="{B18BCBFB-107F-4646-B272-D43AAED04FCA}" type="presParOf" srcId="{EA2B3D8D-4F55-4ECF-9527-0D9476EF43EC}" destId="{53741E89-DDF0-4F05-B722-8868242E00C9}" srcOrd="4" destOrd="0" presId="urn:microsoft.com/office/officeart/2005/8/layout/process2"/>
    <dgm:cxn modelId="{043DC393-547B-4C02-9833-5585161DBFE5}" type="presParOf" srcId="{EA2B3D8D-4F55-4ECF-9527-0D9476EF43EC}" destId="{8B7482AF-728D-4CEF-AF4A-DBC9E8CA83A2}" srcOrd="5" destOrd="0" presId="urn:microsoft.com/office/officeart/2005/8/layout/process2"/>
    <dgm:cxn modelId="{553BA9D0-3BDC-440A-8429-0A9447E87451}" type="presParOf" srcId="{8B7482AF-728D-4CEF-AF4A-DBC9E8CA83A2}" destId="{C8D8E6BB-680F-405B-A4F3-847AF5DB1927}" srcOrd="0" destOrd="0" presId="urn:microsoft.com/office/officeart/2005/8/layout/process2"/>
    <dgm:cxn modelId="{1FD463E7-C58A-41A3-98AF-3F17B5579A60}" type="presParOf" srcId="{EA2B3D8D-4F55-4ECF-9527-0D9476EF43EC}" destId="{F0C27AF9-F4FA-49D9-BF21-138DE108478B}" srcOrd="6" destOrd="0" presId="urn:microsoft.com/office/officeart/2005/8/layout/process2"/>
    <dgm:cxn modelId="{CC3987C4-4422-41B3-981E-67A76A4F02FA}" type="presParOf" srcId="{EA2B3D8D-4F55-4ECF-9527-0D9476EF43EC}" destId="{48AB24F8-0D07-4324-A705-36C939C0EF7D}" srcOrd="7" destOrd="0" presId="urn:microsoft.com/office/officeart/2005/8/layout/process2"/>
    <dgm:cxn modelId="{236DBD01-841B-415B-89FF-0DE678F6835B}" type="presParOf" srcId="{48AB24F8-0D07-4324-A705-36C939C0EF7D}" destId="{9CB625D5-0BAE-495B-A6F4-B2AF576AEDC3}" srcOrd="0" destOrd="0" presId="urn:microsoft.com/office/officeart/2005/8/layout/process2"/>
    <dgm:cxn modelId="{FEF02950-691F-4774-AC38-7E2786D587E2}" type="presParOf" srcId="{EA2B3D8D-4F55-4ECF-9527-0D9476EF43EC}" destId="{AB4B72C2-613B-4EAC-8DAC-6B00433B017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20FA53-7368-4C29-9C7B-0D0909740CB1}">
      <dsp:nvSpPr>
        <dsp:cNvPr id="0" name=""/>
        <dsp:cNvSpPr/>
      </dsp:nvSpPr>
      <dsp:spPr>
        <a:xfrm>
          <a:off x="1786759" y="3306"/>
          <a:ext cx="5201817" cy="773150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ACQUISITION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9404" y="25951"/>
        <a:ext cx="5156527" cy="727860"/>
      </dsp:txXfrm>
    </dsp:sp>
    <dsp:sp modelId="{E678D3A4-8DE8-49FC-B6F7-576F9B3C291D}">
      <dsp:nvSpPr>
        <dsp:cNvPr id="0" name=""/>
        <dsp:cNvSpPr/>
      </dsp:nvSpPr>
      <dsp:spPr>
        <a:xfrm rot="5400000">
          <a:off x="4242702" y="795785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4283293" y="824778"/>
        <a:ext cx="208751" cy="202952"/>
      </dsp:txXfrm>
    </dsp:sp>
    <dsp:sp modelId="{835D4A79-B9E2-44BE-BA56-51C1EF28D750}">
      <dsp:nvSpPr>
        <dsp:cNvPr id="0" name=""/>
        <dsp:cNvSpPr/>
      </dsp:nvSpPr>
      <dsp:spPr>
        <a:xfrm>
          <a:off x="1817067" y="1163032"/>
          <a:ext cx="5141202" cy="77315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EXPIREMENTS ON STANDARD DATASET OF 10 CLASS VEHICLES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9712" y="1185677"/>
        <a:ext cx="5095912" cy="727860"/>
      </dsp:txXfrm>
    </dsp:sp>
    <dsp:sp modelId="{C3AB8F46-221C-492B-ACBA-72799574CBA0}">
      <dsp:nvSpPr>
        <dsp:cNvPr id="0" name=""/>
        <dsp:cNvSpPr/>
      </dsp:nvSpPr>
      <dsp:spPr>
        <a:xfrm rot="5400000">
          <a:off x="4242702" y="1955511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 rot="-5400000">
        <a:off x="4283293" y="1984504"/>
        <a:ext cx="208751" cy="202952"/>
      </dsp:txXfrm>
    </dsp:sp>
    <dsp:sp modelId="{53741E89-DDF0-4F05-B722-8868242E00C9}">
      <dsp:nvSpPr>
        <dsp:cNvPr id="0" name=""/>
        <dsp:cNvSpPr/>
      </dsp:nvSpPr>
      <dsp:spPr>
        <a:xfrm>
          <a:off x="1817067" y="2322757"/>
          <a:ext cx="5141202" cy="77315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AUGMENTATION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9712" y="2345402"/>
        <a:ext cx="5095912" cy="727860"/>
      </dsp:txXfrm>
    </dsp:sp>
    <dsp:sp modelId="{8B7482AF-728D-4CEF-AF4A-DBC9E8CA83A2}">
      <dsp:nvSpPr>
        <dsp:cNvPr id="0" name=""/>
        <dsp:cNvSpPr/>
      </dsp:nvSpPr>
      <dsp:spPr>
        <a:xfrm rot="5400000">
          <a:off x="4242702" y="3115236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4283293" y="3144229"/>
        <a:ext cx="208751" cy="202952"/>
      </dsp:txXfrm>
    </dsp:sp>
    <dsp:sp modelId="{F0C27AF9-F4FA-49D9-BF21-138DE108478B}">
      <dsp:nvSpPr>
        <dsp:cNvPr id="0" name=""/>
        <dsp:cNvSpPr/>
      </dsp:nvSpPr>
      <dsp:spPr>
        <a:xfrm>
          <a:off x="1817067" y="3482483"/>
          <a:ext cx="5141202" cy="77315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RESULTS OF MODEL COMPARED WITH ALGO OF OPTICAL IMAGE CLASSIFICATION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39712" y="3505128"/>
        <a:ext cx="5095912" cy="727860"/>
      </dsp:txXfrm>
    </dsp:sp>
    <dsp:sp modelId="{48AB24F8-0D07-4324-A705-36C939C0EF7D}">
      <dsp:nvSpPr>
        <dsp:cNvPr id="0" name=""/>
        <dsp:cNvSpPr/>
      </dsp:nvSpPr>
      <dsp:spPr>
        <a:xfrm rot="5400000">
          <a:off x="4242702" y="4274962"/>
          <a:ext cx="289931" cy="3479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4283293" y="4303955"/>
        <a:ext cx="208751" cy="202952"/>
      </dsp:txXfrm>
    </dsp:sp>
    <dsp:sp modelId="{AB4B72C2-613B-4EAC-8DAC-6B00433B0178}">
      <dsp:nvSpPr>
        <dsp:cNvPr id="0" name=""/>
        <dsp:cNvSpPr/>
      </dsp:nvSpPr>
      <dsp:spPr>
        <a:xfrm>
          <a:off x="1709150" y="4642208"/>
          <a:ext cx="5357035" cy="773150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UMBRELLA METHOD USED TO CLASSIFY 8 VARIANTS</a:t>
          </a:r>
          <a:endParaRPr lang="en-US" sz="20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1795" y="4664853"/>
        <a:ext cx="5311745" cy="727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EB3A6-08F9-4620-96BB-0C59FDA56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17414-ECF7-48A5-9775-6A5AD38BEC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E7C94-16A4-4054-B652-7DD2A812D30D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ACCEB4-8612-47D3-8652-8C9DFFA35D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FDD38-4641-4FC3-8E55-8E63F15635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AF883-18B4-4A93-BDB7-2847AFC7C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35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10/30/2020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6E10E-EE53-4F56-A34D-E5DD19FE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Power for the computers and scientific instruments onboard is provided by two 2.45 x 7.56m solar panels. The power generated by the panels is also used to charge six nickel-hydrogen batteries that provide power to the spacecraft for about 25 minutes per orbit while Hubble flies through the Earth’s shadow.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SOLAR PANELS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1415"/>
            <a:ext cx="9144000" cy="4021205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93800" y="1638300"/>
            <a:ext cx="9580518" cy="4749800"/>
          </a:xfrm>
          <a:effectLst>
            <a:glow rad="1905000">
              <a:schemeClr val="accent1">
                <a:alpha val="4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Department of CSE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Jyothi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College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Thrissur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                                                        GUIDED BY: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Nair Anjali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Valsalan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Mr.Aneesh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Chandran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JEC17CS072                                                                 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Asst.Professor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S7 CSEB                                                                        CSE, Dept.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1300" y="133899"/>
            <a:ext cx="11785600" cy="1916969"/>
          </a:xfrm>
        </p:spPr>
        <p:txBody>
          <a:bodyPr>
            <a:noAutofit/>
          </a:bodyPr>
          <a:lstStyle/>
          <a:p>
            <a:r>
              <a:rPr 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AUTOMATIC </a:t>
            </a:r>
            <a: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RECOGNITION</a:t>
            </a:r>
            <a:br>
              <a:rPr lang="en-US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4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UMBRELLA MODEL</a:t>
            </a:r>
            <a:endParaRPr lang="en-US" sz="4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7543" y="848005"/>
            <a:ext cx="5046889" cy="2848732"/>
          </a:xfrm>
          <a:prstGeom prst="rect">
            <a:avLst/>
          </a:prstGeom>
        </p:spPr>
      </p:pic>
      <p:pic>
        <p:nvPicPr>
          <p:cNvPr id="3076" name="Picture 4" descr="Earth3D Globe 3D computer graphics 3D modeling, Earth transparent  background PNG clipart | HiClipa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25" b="93625" l="8000" r="92250"/>
                    </a14:imgEffect>
                    <a14:imgEffect>
                      <a14:artisticPlasticWrap trans="79000" smoothnes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888" b="19646"/>
          <a:stretch/>
        </p:blipFill>
        <p:spPr bwMode="auto">
          <a:xfrm>
            <a:off x="9496756" y="3555269"/>
            <a:ext cx="2695244" cy="3275837"/>
          </a:xfrm>
          <a:prstGeom prst="rect">
            <a:avLst/>
          </a:prstGeom>
          <a:noFill/>
          <a:effectLst>
            <a:glow rad="254000">
              <a:schemeClr val="accent4">
                <a:lumMod val="20000"/>
                <a:lumOff val="80000"/>
                <a:alpha val="46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2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777" y="155712"/>
            <a:ext cx="9144000" cy="495232"/>
          </a:xfrm>
        </p:spPr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17/10/20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4" t="25676" r="13808" b="34881"/>
          <a:stretch/>
        </p:blipFill>
        <p:spPr>
          <a:xfrm>
            <a:off x="1517651" y="650944"/>
            <a:ext cx="7920424" cy="46903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TextBox 13"/>
          <p:cNvSpPr txBox="1"/>
          <p:nvPr/>
        </p:nvSpPr>
        <p:spPr>
          <a:xfrm>
            <a:off x="914400" y="5649235"/>
            <a:ext cx="8940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1: Umbrella module of the basic component of the proposed architecture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62841" y="3244334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2301" y="911158"/>
            <a:ext cx="10642600" cy="5300956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FIRST PATH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1x1 Kernel-  *reduces amount of computation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preserves all the information of input space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ln the subsequent step 2x2 and 3x3 convolution kernel used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to extract deeper features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SECOND PATH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first uses the 1x1 convolution kernel.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1x3 and 3x1 convolution kernel in the subsequent step, to  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extract different features -reduce parameters with respect to the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2x2 and 3x3 convolutional kernel.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THIRD PATH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Uses conventional convolution kernel with the 3x3 convolution kernel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4" t="25676" r="13808" b="34881"/>
          <a:stretch/>
        </p:blipFill>
        <p:spPr>
          <a:xfrm>
            <a:off x="8095126" y="0"/>
            <a:ext cx="4096874" cy="298994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34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8686" y="106363"/>
            <a:ext cx="9144000" cy="495232"/>
          </a:xfrm>
        </p:spPr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12618" y="1001486"/>
            <a:ext cx="10619839" cy="5386614"/>
          </a:xfrm>
        </p:spPr>
        <p:txBody>
          <a:bodyPr>
            <a:normAutofit/>
          </a:bodyPr>
          <a:lstStyle/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calculation overhead, the number of convolution kernels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of each layer is controlled to be lower than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Network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convolutional blocks &amp;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umbrella blocks,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which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 12 convolutional layers, 2 fully connected layers,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pooling layers.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Architecture contains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total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1344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kernels &amp;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131 full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  Only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dropout layer is used in the network in order to reduce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 smtClean="0"/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0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359250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66050587"/>
              </p:ext>
            </p:extLst>
          </p:nvPr>
        </p:nvGraphicFramePr>
        <p:xfrm>
          <a:off x="1384663" y="745793"/>
          <a:ext cx="8775337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686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4743" y="911159"/>
            <a:ext cx="9913257" cy="48214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r>
              <a:rPr lang="en-US" sz="32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endParaRPr lang="en-US" sz="3200" u="sng" dirty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MSTAR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(Moving and Stationary Target Acquisition and Recognition)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DARPA &amp; AFRL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Sensor-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(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0.3m x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0.3m)spotlight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aperture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in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x-band &amp;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polarization mode of HH polarization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Data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contains-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vehicles- 10 Types like:</a:t>
            </a:r>
          </a:p>
          <a:p>
            <a:r>
              <a:rPr lang="en-US" sz="2200" dirty="0" smtClean="0"/>
              <a:t>BTR70, BMP2,T72 , </a:t>
            </a:r>
            <a:r>
              <a:rPr lang="en-US" sz="2200" dirty="0"/>
              <a:t>2S1 </a:t>
            </a:r>
            <a:r>
              <a:rPr lang="en-US" sz="2200" dirty="0" smtClean="0"/>
              <a:t>, BRDM2, BTR60, D7, </a:t>
            </a:r>
            <a:r>
              <a:rPr lang="en-US" sz="2200" dirty="0"/>
              <a:t>T62 </a:t>
            </a:r>
            <a:r>
              <a:rPr lang="en-US" sz="2200" dirty="0" smtClean="0"/>
              <a:t>, ZIL131,  ZSU234.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variants of T72 tank with different military-configurations,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 machine guns, fuel tanks, and the antennas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2301" y="703196"/>
            <a:ext cx="10045700" cy="5684904"/>
          </a:xfrm>
        </p:spPr>
        <p:txBody>
          <a:bodyPr>
            <a:normAutofit fontScale="55000" lnSpcReduction="20000"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&amp; SAR </a:t>
            </a:r>
            <a:r>
              <a:rPr lang="en-US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5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mages</a:t>
            </a:r>
          </a:p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 2: (a)   10 VEHICLES                                     (b)  8 VARIANTS OF T72 TANK </a:t>
            </a:r>
          </a:p>
          <a:p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2" t="25148" r="52208" b="5323"/>
          <a:stretch/>
        </p:blipFill>
        <p:spPr>
          <a:xfrm>
            <a:off x="1776548" y="1423850"/>
            <a:ext cx="3566161" cy="3965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3" t="24456" r="15195" b="10636"/>
          <a:stretch/>
        </p:blipFill>
        <p:spPr>
          <a:xfrm>
            <a:off x="6048103" y="1358537"/>
            <a:ext cx="4082584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75212" y="1751304"/>
            <a:ext cx="10040982" cy="4821462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1.Training dataset- 2000 samples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2.Testing dataset- 2425 samples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ifference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shooting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=17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for the train set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15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for the test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One complete target in 1 image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Fig3: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58536" y="1058410"/>
            <a:ext cx="9557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u="sng" dirty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EXPIREMENTS ON STANDARD DATASET OF </a:t>
            </a:r>
            <a:r>
              <a:rPr lang="en-US" sz="24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CLASS VEHICLES</a:t>
            </a:r>
            <a:endParaRPr lang="en-US" sz="2400" u="sng" dirty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t="31805" r="9091" b="55972"/>
          <a:stretch/>
        </p:blipFill>
        <p:spPr>
          <a:xfrm>
            <a:off x="1660435" y="3798572"/>
            <a:ext cx="9744892" cy="15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83326" y="911159"/>
            <a:ext cx="11573691" cy="48214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                         ACCURACY &amp; RELIABILITY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26303" r="50130" b="18259"/>
          <a:stretch/>
        </p:blipFill>
        <p:spPr>
          <a:xfrm>
            <a:off x="315631" y="1485925"/>
            <a:ext cx="3603225" cy="3183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t="66035" r="8441" b="7631"/>
          <a:stretch/>
        </p:blipFill>
        <p:spPr>
          <a:xfrm>
            <a:off x="3997234" y="1894114"/>
            <a:ext cx="7981406" cy="2142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1505131" y="4559025"/>
            <a:ext cx="1815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4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0068" y="4128138"/>
            <a:ext cx="18157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5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4743" y="911159"/>
            <a:ext cx="9913257" cy="4821462"/>
          </a:xfrm>
        </p:spPr>
        <p:txBody>
          <a:bodyPr>
            <a:norm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ACCURACY &amp; RELIABILITY</a:t>
            </a:r>
            <a:endParaRPr lang="en-US" sz="22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*Abscissa- predicted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*Ordinate - real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2.Digit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grid -number of prediction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3.Other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number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targets misclassified.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400" dirty="0"/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fig5:accuracy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achieve 99.54% for the test set,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derived from umbrella method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4.From fig4: its clear Samples misclassified max value is 3- ensures accuracy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sz="2400" dirty="0"/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BMP2,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BTR70 &amp;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T72 with low pixel values also show almost 100% accuracy, further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confirming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reliability of our method.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26303" r="50130" b="18259"/>
          <a:stretch/>
        </p:blipFill>
        <p:spPr>
          <a:xfrm>
            <a:off x="8307978" y="0"/>
            <a:ext cx="3884022" cy="31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13/11/20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4743" y="911159"/>
            <a:ext cx="9913257" cy="48214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4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on Augmentation Data for the Ten Classes of Vehicles</a:t>
            </a:r>
            <a:endParaRPr lang="en-US" sz="2400" u="sng" dirty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result -targets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image set are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fixed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middle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 scenario  target at random position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Translation- image shifted by different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%, 20%, and 30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7" t="34619" r="10001" b="47132"/>
          <a:stretch/>
        </p:blipFill>
        <p:spPr>
          <a:xfrm>
            <a:off x="1146629" y="3125504"/>
            <a:ext cx="7477760" cy="1994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8" t="68575" r="8960" b="21954"/>
          <a:stretch/>
        </p:blipFill>
        <p:spPr>
          <a:xfrm>
            <a:off x="1146629" y="5223605"/>
            <a:ext cx="7477760" cy="10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715588" y="1790518"/>
            <a:ext cx="9144000" cy="4021205"/>
          </a:xfrm>
        </p:spPr>
        <p:txBody>
          <a:bodyPr>
            <a:normAutofit fontScale="85000" lnSpcReduction="20000"/>
          </a:bodyPr>
          <a:lstStyle/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1.Mission </a:t>
            </a: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&amp; Vision of </a:t>
            </a: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Department</a:t>
            </a: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2.Abstract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3.Introduction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4.Methodology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5.Applications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6.Conclusion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r>
              <a:rPr lang="en-US" sz="26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7.Reference</a:t>
            </a: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just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</a:pPr>
            <a:endParaRPr lang="en-US" sz="2600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71006" y="1154238"/>
            <a:ext cx="9144000" cy="495232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 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3200" b="1" u="sng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573348" y="1937658"/>
            <a:ext cx="0" cy="3585029"/>
          </a:xfrm>
          <a:prstGeom prst="line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5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4743" y="911159"/>
            <a:ext cx="10510158" cy="534595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1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train set- standard ; test set –translated image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10%, 20%, and 30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-&gt; low accuracy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larger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translation-extent,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the accurate rate.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robustness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2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the targets at the original image was extended by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10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 through the random translation manner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Consequently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and the test set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time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larger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/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When more practical situations taken, 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undoubtedly more robust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identify the targets under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</a:t>
            </a:r>
            <a:r>
              <a:rPr lang="en-US" sz="2400" dirty="0"/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8" t="34158" r="8961" b="45515"/>
          <a:stretch/>
        </p:blipFill>
        <p:spPr>
          <a:xfrm>
            <a:off x="1517650" y="3814353"/>
            <a:ext cx="9250145" cy="13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36469" y="4756750"/>
            <a:ext cx="9570720" cy="136962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AutoNum type="arabicPeriod"/>
            </a:pP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0320" y="406905"/>
            <a:ext cx="758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</a:t>
            </a:r>
            <a:r>
              <a:rPr lang="en-US" sz="2400" u="sng" dirty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the State-of-the-Art CNN </a:t>
            </a:r>
            <a:r>
              <a:rPr lang="en-US" sz="24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2400" u="sng" dirty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743" y="2101445"/>
            <a:ext cx="492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6" t="22376" r="49870" b="15255"/>
          <a:stretch/>
        </p:blipFill>
        <p:spPr>
          <a:xfrm>
            <a:off x="8169548" y="1173510"/>
            <a:ext cx="3361871" cy="3278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55640" r="8702" b="17565"/>
          <a:stretch/>
        </p:blipFill>
        <p:spPr>
          <a:xfrm>
            <a:off x="203200" y="2002039"/>
            <a:ext cx="7680960" cy="1879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3200" y="4206240"/>
            <a:ext cx="79663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value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increasing iterations-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umbrella is lowest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2.Umbrella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also presents the best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This proves robustness of system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05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3200" y="207963"/>
            <a:ext cx="9144000" cy="4952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54743" y="911159"/>
            <a:ext cx="9913257" cy="48214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2674" y="911159"/>
            <a:ext cx="860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on the Standard Data Set of Eight Types of T72 Tanks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1966" y="1862591"/>
            <a:ext cx="1023293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eight types of T72 tanks is much higher than that of the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 types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vehicles</a:t>
            </a:r>
          </a:p>
          <a:p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CONFUSION MATRIX</a:t>
            </a:r>
          </a:p>
          <a:p>
            <a:endPara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umber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targets matching real labels is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</a:p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and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few samples in every classes 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were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wrongly predicted, not more than </a:t>
            </a:r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Umbrella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still achieves 96.35%</a:t>
            </a:r>
            <a:endParaRPr lang="en-US" sz="2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26304" r="49091" b="17103"/>
          <a:stretch/>
        </p:blipFill>
        <p:spPr>
          <a:xfrm>
            <a:off x="7607300" y="2532220"/>
            <a:ext cx="36576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2300" y="228600"/>
            <a:ext cx="10934700" cy="535939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3200" b="1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     </a:t>
            </a:r>
            <a:r>
              <a:rPr lang="en-US" sz="3200" b="1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SAR characteristics,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architecture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mbrella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discussed  by minimizing depth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extract enough features at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levels so as to achieve rapid and accurate detection of the SAR targets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Umbrella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ten types of vehicles and eight classes of T72 variants from the MSTAR data set, where we also took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account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diverse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of targets.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umbrella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99% accuracy for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10-class targets &amp;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than 96% accuracy for the 8 variants of the T72 tank.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the umbrella model is higher than previous methods reported.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clearly indicate that the architecture proposed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potential for SAR-ATR in practice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2299" y="228600"/>
            <a:ext cx="11175637" cy="5359399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sz="3200" b="1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sz="3200" b="1" u="sng" dirty="0" smtClean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Sensing Satellite Image Processing Techniques for Image Classification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Comprehensive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Survey- March 2018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   A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Convolutional Neural Network Architecture for SAR Target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Research paper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January 2019; Revised 20 March 2019;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Accepted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March 2019; Published 5 May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 </a:t>
            </a:r>
          </a:p>
          <a:p>
            <a:pPr marL="457200" indent="-457200">
              <a:buAutoNum type="arabicPeriod" startAt="3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SAR ATR algorithm performance sensitivity to MSTAR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May 2017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  Modern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in deep learning for SAR 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ATR- September 2018</a:t>
            </a:r>
          </a:p>
          <a:p>
            <a:pPr marL="457200" indent="-457200">
              <a:buAutoNum type="arabicPeriod" startAt="5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ATR by a combination of convolutional neural network and support 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vector machines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December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https://www.sciencedirect.com/science/article/abs/pii/S0925231216310104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64901" y="6388100"/>
            <a:ext cx="53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3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4"/>
          <a:stretch/>
        </p:blipFill>
        <p:spPr>
          <a:xfrm>
            <a:off x="3318164" y="1218961"/>
            <a:ext cx="5368018" cy="1441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 flipH="1">
            <a:off x="4368799" y="1612900"/>
            <a:ext cx="36067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n w="13462">
                  <a:solidFill>
                    <a:srgbClr val="00206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5000" b="1" dirty="0">
              <a:ln w="13462">
                <a:solidFill>
                  <a:srgbClr val="002060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79714" y="770709"/>
            <a:ext cx="8164286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36550" algn="just">
              <a:buClr>
                <a:srgbClr val="000000"/>
              </a:buClr>
              <a:buSzPts val="2000"/>
            </a:pP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Vision of the Department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Creating eminent and ethical leaders in the domain of Computational Sciences through quality professional education with a focus on holistic learning and excellence.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</a:pPr>
            <a:r>
              <a:rPr lang="en-US" sz="2400" b="1" u="sng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Mission of the Department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create technically competent and ethically conscious graduates in the field of Computer Science and Engineering by encouraging holistic learning and excellence. 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prepare students for careers in Industry, Academia and the Government.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instill Entrepreneurial Orientation and research motivation among the students of the department.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36550" algn="just">
              <a:spcBef>
                <a:spcPts val="500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 emerge as a leader in education in the region by encouraging teaching, learning, industry and societal connect.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lvl="0">
              <a:buClr>
                <a:srgbClr val="000000"/>
              </a:buClr>
              <a:buSzPts val="2000"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51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92201" y="2003290"/>
            <a:ext cx="9880600" cy="402120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Many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(CNN) architectures in optical image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available,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only few  are used for Synthetic Aperture Radar Automatic Target Recognition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Reason- OVERFITTING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characteristics of the SAR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image,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 a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deep convolutional neural network architecture named </a:t>
            </a: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mbrella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discussed.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be trying to classify  10  military vehicles and &amp; 8 variants of one among them.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03700" y="913540"/>
            <a:ext cx="9144000" cy="49523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300" y="64008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1397" y="6388100"/>
            <a:ext cx="17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4" descr="Earth3D Globe 3D computer graphics 3D modeling, Earth transparent  background PNG clipart | HiClip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25" b="93625" l="8000" r="92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888" b="19646"/>
          <a:stretch/>
        </p:blipFill>
        <p:spPr bwMode="auto">
          <a:xfrm flipV="1">
            <a:off x="9274629" y="1762"/>
            <a:ext cx="2901041" cy="3481666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5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99489" y="1259647"/>
            <a:ext cx="10595428" cy="4586515"/>
          </a:xfrm>
        </p:spPr>
        <p:txBody>
          <a:bodyPr>
            <a:normAutofit fontScale="40000" lnSpcReduction="20000"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</a:t>
            </a:r>
            <a:r>
              <a:rPr lang="en-US" sz="6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RADAR</a:t>
            </a:r>
            <a:endParaRPr lang="en-US" sz="6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Radio Detection and Distance Ranging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Coined by Scottish scientist Robert Watson-Watt 1935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electromagnetic system to detect –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presence, location, distance, velocity of an object from radar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like- Aircrafts, ships, military vehicles, etc.</a:t>
            </a:r>
          </a:p>
          <a:p>
            <a:pPr marL="457200" indent="-457200">
              <a:buAutoNum type="arabicPeriod" startAt="4"/>
            </a:pP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sensor Radiates (energy)signals into space and record echo of reflected 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signal 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operate at radio frequencies (RF) between 300 </a:t>
            </a:r>
            <a:r>
              <a:rPr lang="en-US" sz="5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MHz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and 15 </a:t>
            </a:r>
            <a:r>
              <a:rPr lang="en-US" sz="5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GHz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Synthetic  Aperture </a:t>
            </a:r>
            <a:r>
              <a:rPr lang="en-US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adar- </a:t>
            </a:r>
            <a:r>
              <a:rPr lang="en-US" sz="5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to</a:t>
            </a: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create 2D or 3D reconstructions of objects,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such as   landscapes.</a:t>
            </a:r>
          </a:p>
          <a:p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Examples of radar satellite-Kompsat-5</a:t>
            </a:r>
          </a:p>
          <a:p>
            <a:endParaRPr lang="en-US" sz="5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0628" y="222478"/>
            <a:ext cx="9144000" cy="49523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02154" y="6388100"/>
            <a:ext cx="17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KOMPSAT-5 - CSCDA (Copernicus Space Component Data Acces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1" y="-169834"/>
            <a:ext cx="6705600" cy="37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0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69257" y="601595"/>
            <a:ext cx="9898743" cy="578650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Optical images-Rich with colors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SAR images- Grayscale 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High resolution images in all weather ,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day&amp; night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Pixel value- 2 reflections of EMW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-single reflection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surface of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on the surface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roughness, shape &amp; material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secondary reflection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EMW from dihedral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between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target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ground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proportional height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radar and the shooting angle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Bright areas- high backscatter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Darker areas –low backscatter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en-US" sz="1800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 has the characteristics of scattering electromagnetic, high resolution, speckle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noise,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size,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channel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06363"/>
            <a:ext cx="9144000" cy="495232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074" y="1449644"/>
            <a:ext cx="4348825" cy="3434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7600" y="648866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CSE,department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02046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83771" y="757646"/>
            <a:ext cx="11234057" cy="576072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GENRIC ISSUES FACED: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limited data set of SAR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images,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 ATR task using the convolutional neural network easily causes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                                        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1.  Transfer Learning-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pre-train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from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data set and then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task for small SAR dataset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2.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lot of unlabeled SAR images may be appropriate to take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 of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optical images-</a:t>
            </a: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a lot of manual works.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3. Data Augmentation-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in training dataset target kept in center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in real scenario target at random position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translation, speckle noise, and rotation as data augmentation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777" y="155712"/>
            <a:ext cx="9144000" cy="4952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56228" y="2264229"/>
            <a:ext cx="0" cy="3585029"/>
          </a:xfrm>
          <a:prstGeom prst="line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30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83771" y="757646"/>
            <a:ext cx="11234057" cy="5760720"/>
          </a:xfrm>
        </p:spPr>
        <p:txBody>
          <a:bodyPr>
            <a:normAutofit/>
          </a:bodyPr>
          <a:lstStyle/>
          <a:p>
            <a:r>
              <a:rPr lang="en-US" sz="32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FOR ISSUES FACED:</a:t>
            </a:r>
          </a:p>
          <a:p>
            <a:r>
              <a:rPr lang="en-US" sz="3200" u="sng" dirty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1.general improvement –increase width &amp; depth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2. Residual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proposed-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deep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network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100 layers, the error was reduced to be 3.57%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depth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unlimited because too deep network still leads to the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  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3.inception modules-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reduces complexity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network architecture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an inception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into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achieve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accuracy than the single inception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777" y="155712"/>
            <a:ext cx="9144000" cy="4952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05428" y="1819729"/>
            <a:ext cx="0" cy="3585029"/>
          </a:xfrm>
          <a:prstGeom prst="line">
            <a:avLst/>
          </a:prstGeom>
          <a:ln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61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75212" y="757646"/>
            <a:ext cx="9322526" cy="57607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30777" y="155712"/>
            <a:ext cx="9144000" cy="4952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2300" y="6388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13/11/20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91899" y="6388100"/>
            <a:ext cx="40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918810"/>
            <a:ext cx="99568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rgbClr val="408E9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UMBRELLA  MODEL:</a:t>
            </a:r>
          </a:p>
          <a:p>
            <a:endParaRPr lang="en-US" sz="3200" u="sng" dirty="0">
              <a:solidFill>
                <a:srgbClr val="408E9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consists of two alternate CNN-layer blocks.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 of 6 3-layer path- diverse level features from different convolution layers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 of convolution &amp; pooling layers - reduce dimensions &amp;extract hierarchical feature information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Combo extracts rich features from different spatial scale and simultaneously alleviate overfitting. </a:t>
            </a:r>
          </a:p>
          <a:p>
            <a:pPr marL="457200" indent="-457200">
              <a:buAutoNum type="arabicPeriod" startAt="4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umbrella architecture possesses a very robust generalization capability and will be potential for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SAR-ATR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AutoNum type="arabicPeriod" startAt="4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99% accuracy -10-class targets </a:t>
            </a:r>
          </a:p>
          <a:p>
            <a:pPr marL="457200" indent="-457200">
              <a:buAutoNum type="arabicPeriod" startAt="4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higher than 96% accuracy -8 variants</a:t>
            </a:r>
          </a:p>
        </p:txBody>
      </p:sp>
    </p:spTree>
    <p:extLst>
      <p:ext uri="{BB962C8B-B14F-4D97-AF65-F5344CB8AC3E}">
        <p14:creationId xmlns:p14="http://schemas.microsoft.com/office/powerpoint/2010/main" val="266345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558_3D PowerPoint presentation (Hubble Telescope model)_RVA_v3.potx" id="{DA714CAD-954C-4F39-86D6-BED94FEBEACB}" vid="{57CC5FEC-698F-4DDC-9E3C-A30029222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EBF661-15AD-4E9C-97C8-820AEEE0351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494C7F2-17AF-4E35-855F-7E1BB34398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A79D2A-7790-4E25-BDFD-87FCE4B053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3D PowerPoint (Hubble Telescope model)</Template>
  <TotalTime>0</TotalTime>
  <Words>1702</Words>
  <Application>Microsoft Office PowerPoint</Application>
  <PresentationFormat>Widescreen</PresentationFormat>
  <Paragraphs>319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Agency FB</vt:lpstr>
      <vt:lpstr>Arial</vt:lpstr>
      <vt:lpstr>Calibri</vt:lpstr>
      <vt:lpstr>Calibri Light</vt:lpstr>
      <vt:lpstr>Segoe UI Light</vt:lpstr>
      <vt:lpstr>Times New Roman</vt:lpstr>
      <vt:lpstr>Wingdings</vt:lpstr>
      <vt:lpstr>Office Theme</vt:lpstr>
      <vt:lpstr>SAR AUTOMATIC TARGET RECOGNITION               USING UMBRELLA MODEL</vt:lpstr>
      <vt:lpstr>                             CONTENTS</vt:lpstr>
      <vt:lpstr>PowerPoint Presentation</vt:lpstr>
      <vt:lpstr>ABSTRACT</vt:lpstr>
      <vt:lpstr>INTRODUCTION</vt:lpstr>
      <vt:lpstr>INTRODUCTION</vt:lpstr>
      <vt:lpstr>INTRODUCTION</vt:lpstr>
      <vt:lpstr>INTRODUCTION</vt:lpstr>
      <vt:lpstr>INTRODUCTION</vt:lpstr>
      <vt:lpstr>WORKING</vt:lpstr>
      <vt:lpstr>WORKING</vt:lpstr>
      <vt:lpstr>WORKING</vt:lpstr>
      <vt:lpstr>METHODOLOGY</vt:lpstr>
      <vt:lpstr>WORKING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2020-10-11T14:15:44Z</dcterms:created>
  <dcterms:modified xsi:type="dcterms:W3CDTF">2020-12-07T04:23:55Z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